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98" r:id="rId5"/>
    <p:sldId id="301" r:id="rId6"/>
    <p:sldId id="302" r:id="rId7"/>
    <p:sldId id="303" r:id="rId8"/>
    <p:sldId id="312" r:id="rId9"/>
    <p:sldId id="311" r:id="rId10"/>
    <p:sldId id="304" r:id="rId11"/>
    <p:sldId id="314" r:id="rId12"/>
    <p:sldId id="305" r:id="rId13"/>
    <p:sldId id="318" r:id="rId14"/>
    <p:sldId id="317" r:id="rId15"/>
    <p:sldId id="30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83EDEE-703B-4005-A321-68BDA39DA871}" v="2215" dt="2020-11-12T15:17:19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D3BFB9-8807-4F61-9321-71CDB779240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5E21B1-26E9-41FA-93A0-554496EC6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60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hart-studio.plotly.com/~sahismiley11/38/#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98323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9075" y="2190770"/>
            <a:ext cx="3372283" cy="2362719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Descriptive clustering:  assisting domain experts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r>
              <a:rPr lang="en-US" sz="1600" dirty="0">
                <a:ea typeface="+mn-lt"/>
                <a:cs typeface="+mn-lt"/>
              </a:rPr>
              <a:t>Sahithya Ravi</a:t>
            </a:r>
          </a:p>
          <a:p>
            <a:endParaRPr lang="en-US" dirty="0"/>
          </a:p>
          <a:p>
            <a:endParaRPr lang="en-US" sz="1600" dirty="0"/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7208F3-90A5-4924-88B4-F000380DA9BF}"/>
              </a:ext>
            </a:extLst>
          </p:cNvPr>
          <p:cNvSpPr txBox="1"/>
          <p:nvPr/>
        </p:nvSpPr>
        <p:spPr>
          <a:xfrm>
            <a:off x="2575853" y="353556"/>
            <a:ext cx="6437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Short demo of a simple dataset from guided annotation tool</a:t>
            </a:r>
            <a:endParaRPr lang="en-US" dirty="0"/>
          </a:p>
        </p:txBody>
      </p:sp>
      <p:pic>
        <p:nvPicPr>
          <p:cNvPr id="13" name="guided">
            <a:hlinkClick r:id="" action="ppaction://media"/>
            <a:extLst>
              <a:ext uri="{FF2B5EF4-FFF2-40B4-BE49-F238E27FC236}">
                <a16:creationId xmlns:a16="http://schemas.microsoft.com/office/drawing/2014/main" id="{D77033C9-6484-4F0B-89DB-498FA8D49F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7F44-6229-4AD8-B287-39B8A4024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Application #2 : </a:t>
            </a:r>
            <a:br>
              <a:rPr lang="en-US" sz="4400" dirty="0"/>
            </a:br>
            <a:r>
              <a:rPr lang="en-US" sz="4400" dirty="0"/>
              <a:t>Explore prediction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93D24D2-FDC0-45FC-B1BE-BABC70568A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1684" y="2407436"/>
            <a:ext cx="5127172" cy="3461658"/>
          </a:xfrm>
        </p:spPr>
        <p:txBody>
          <a:bodyPr vert="horz" lIns="0" tIns="45720" rIns="0" bIns="45720" rtlCol="0">
            <a:normAutofit/>
          </a:bodyPr>
          <a:lstStyle/>
          <a:p>
            <a:pPr lvl="0">
              <a:lnSpc>
                <a:spcPct val="90000"/>
              </a:lnSpc>
              <a:buClr>
                <a:srgbClr val="EC7016"/>
              </a:buClr>
              <a:buFont typeface="Wingdings" panose="05000000000000000000" pitchFamily="2" charset="2"/>
              <a:buChar char="ü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Train a model based on a larger amount of available data (say 70% of the dataset)</a:t>
            </a:r>
          </a:p>
          <a:p>
            <a:pPr lvl="0">
              <a:lnSpc>
                <a:spcPct val="90000"/>
              </a:lnSpc>
              <a:buClr>
                <a:srgbClr val="EC7016"/>
              </a:buClr>
              <a:buFont typeface="Wingdings" panose="05000000000000000000" pitchFamily="2" charset="2"/>
              <a:buChar char="ü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 Use model explanations to cluster unlabeled data pool into batches.</a:t>
            </a:r>
          </a:p>
          <a:p>
            <a:pPr lvl="0">
              <a:lnSpc>
                <a:spcPct val="90000"/>
              </a:lnSpc>
              <a:buClr>
                <a:srgbClr val="EC7016"/>
              </a:buClr>
              <a:buFont typeface="Wingdings" panose="05000000000000000000" pitchFamily="2" charset="2"/>
              <a:buChar char="ü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 Explore the features of impure clusters to understand why false positives or false negatives may occur.</a:t>
            </a:r>
          </a:p>
          <a:p>
            <a:pPr marL="0" lvl="0" indent="0">
              <a:lnSpc>
                <a:spcPct val="90000"/>
              </a:lnSpc>
              <a:buClr>
                <a:srgbClr val="EC7016"/>
              </a:buClr>
              <a:buNone/>
            </a:pPr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64067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41AD-DB1D-4CAC-9E1A-BAD91BF0D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2982E-760B-42F3-AE32-4ABB883C4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Exploring </a:t>
            </a:r>
            <a:r>
              <a:rPr lang="en-US" b="1" dirty="0" err="1"/>
              <a:t>uncertainity</a:t>
            </a:r>
            <a:r>
              <a:rPr lang="en-US" b="1" dirty="0"/>
              <a:t> with </a:t>
            </a:r>
            <a:r>
              <a:rPr lang="en-US" b="1" dirty="0" err="1"/>
              <a:t>explainability</a:t>
            </a:r>
            <a:endParaRPr lang="en-US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How can we estimate </a:t>
            </a:r>
            <a:r>
              <a:rPr lang="en-US" dirty="0" err="1"/>
              <a:t>uncertainity</a:t>
            </a:r>
            <a:r>
              <a:rPr lang="en-US" dirty="0"/>
              <a:t>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How is the confidence of the model related to clusters based on model explanations?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Can we rank the explainable clusters or batches based on </a:t>
            </a:r>
            <a:r>
              <a:rPr lang="en-US" dirty="0" err="1"/>
              <a:t>uncertainity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482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606E89-BB6F-4133-A77C-3E09AF6BC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GOALS</a:t>
            </a:r>
          </a:p>
        </p:txBody>
      </p:sp>
      <p:cxnSp>
        <p:nvCxnSpPr>
          <p:cNvPr id="24" name="Straight Connector 11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5846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31269-1760-43C4-8A6A-06C2EE8EE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437367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20F0502020204030204" pitchFamily="34" charset="0"/>
              <a:buChar char="ü"/>
            </a:pPr>
            <a:r>
              <a:rPr lang="en-US" dirty="0"/>
              <a:t> How can we create</a:t>
            </a:r>
            <a:r>
              <a:rPr lang="en-US" dirty="0">
                <a:ea typeface="+mn-lt"/>
                <a:cs typeface="+mn-lt"/>
              </a:rPr>
              <a:t> similar groups (clusters) which are </a:t>
            </a:r>
            <a:r>
              <a:rPr lang="en-US" b="1" dirty="0">
                <a:ea typeface="+mn-lt"/>
                <a:cs typeface="+mn-lt"/>
              </a:rPr>
              <a:t>meaningful and interpretable? </a:t>
            </a:r>
          </a:p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ea typeface="+mn-lt"/>
                <a:cs typeface="+mn-lt"/>
              </a:rPr>
              <a:t>  Can these groups improve the speed of decision-making?</a:t>
            </a:r>
          </a:p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ea typeface="+mn-lt"/>
                <a:cs typeface="+mn-lt"/>
              </a:rPr>
              <a:t> Can interpreting these groups help in better investigation of certain predictions?</a:t>
            </a:r>
          </a:p>
        </p:txBody>
      </p:sp>
      <p:pic>
        <p:nvPicPr>
          <p:cNvPr id="25" name="Graphic 6" descr="Teamwork">
            <a:extLst>
              <a:ext uri="{FF2B5EF4-FFF2-40B4-BE49-F238E27FC236}">
                <a16:creationId xmlns:a16="http://schemas.microsoft.com/office/drawing/2014/main" id="{0E4F1ADB-2775-480F-A0D4-D7F0737BC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9006" y="2416624"/>
            <a:ext cx="3144043" cy="3144043"/>
          </a:xfrm>
          <a:prstGeom prst="rect">
            <a:avLst/>
          </a:prstGeom>
        </p:spPr>
      </p:pic>
      <p:sp>
        <p:nvSpPr>
          <p:cNvPr id="26" name="Rectangle 13">
            <a:extLst>
              <a:ext uri="{FF2B5EF4-FFF2-40B4-BE49-F238E27FC236}">
                <a16:creationId xmlns:a16="http://schemas.microsoft.com/office/drawing/2014/main" id="{CB06839E-D8C3-4A74-BA2B-3B97E7B2C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4927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BC897-8FFB-41C3-8EE8-54D0D42D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SHAPELY VALUES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013ECD1-CE93-4D78-AC23-B9347E5AE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Game theory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324A19B-B483-447A-81FA-29285F0BE0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/>
              <a:t>Used in game theory: How to fairly distribute payout among multiple players with different skills?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2BB2DD7-CEC8-40A4-BF45-E4E68CA56C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EXPLAINABILITY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E0BA02E-023B-4954-9739-8E0017CD689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/>
              <a:t>How to fairly distribute  a prediction  among different features?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0BDC1-59CF-45D2-AA80-975689BD853B}"/>
              </a:ext>
            </a:extLst>
          </p:cNvPr>
          <p:cNvSpPr txBox="1"/>
          <p:nvPr/>
        </p:nvSpPr>
        <p:spPr>
          <a:xfrm>
            <a:off x="1146718" y="2075985"/>
            <a:ext cx="380256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algn="l"/>
            <a:endParaRPr lang="en-US" dirty="0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F232E14C-2A19-44CE-9E3B-0B1FF24DB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253" y="4262553"/>
            <a:ext cx="3626004" cy="1306551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6E39609C-5A72-4A45-BEBB-D6563C021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498" y="4265097"/>
            <a:ext cx="3049858" cy="130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64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5E0A8391-2737-4F1C-B27A-C44629DB4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75725-68A9-4CA3-9958-FB017F20F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6" y="642257"/>
            <a:ext cx="3417677" cy="5226837"/>
          </a:xfrm>
        </p:spPr>
        <p:txBody>
          <a:bodyPr anchor="t">
            <a:normAutofit/>
          </a:bodyPr>
          <a:lstStyle/>
          <a:p>
            <a:r>
              <a:rPr lang="en-US" dirty="0"/>
              <a:t>Clustering approach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44B35-A07D-456E-8BE3-5454C0805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512" y="642258"/>
            <a:ext cx="6847117" cy="2537672"/>
          </a:xfrm>
        </p:spPr>
        <p:txBody>
          <a:bodyPr vert="horz" lIns="0" tIns="45720" rIns="0" bIns="45720" rtlCol="0">
            <a:normAutofit/>
          </a:bodyPr>
          <a:lstStyle/>
          <a:p>
            <a:pPr>
              <a:buFont typeface="Wingdings" panose="020F0502020204030204" pitchFamily="34" charset="0"/>
              <a:buChar char="ü"/>
            </a:pPr>
            <a:r>
              <a:rPr lang="en-US" dirty="0"/>
              <a:t>  Clustering is usually performed in </a:t>
            </a:r>
            <a:r>
              <a:rPr lang="en-US" b="1" dirty="0"/>
              <a:t>feature space</a:t>
            </a:r>
            <a:endParaRPr lang="en-US" dirty="0"/>
          </a:p>
          <a:p>
            <a:pPr>
              <a:buFont typeface="Wingdings" panose="020F0502020204030204" pitchFamily="34" charset="0"/>
              <a:buChar char="ü"/>
            </a:pPr>
            <a:r>
              <a:rPr lang="en-US" dirty="0"/>
              <a:t>  Instead, If we cluster instances by </a:t>
            </a:r>
            <a:r>
              <a:rPr lang="en-US" b="1" dirty="0"/>
              <a:t>explanation similarity:</a:t>
            </a:r>
            <a:endParaRPr lang="en-US" dirty="0">
              <a:ea typeface="+mn-lt"/>
              <a:cs typeface="+mn-lt"/>
            </a:endParaRP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/>
              <a:t>improve </a:t>
            </a:r>
            <a:r>
              <a:rPr lang="en-US" b="1" dirty="0"/>
              <a:t>cluster homogeneity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/>
              <a:t>improve understanding of model by expert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/>
              <a:t>Guide the expert in decision making</a:t>
            </a:r>
          </a:p>
          <a:p>
            <a:pPr marL="342392" indent="-342900">
              <a:buFont typeface="Wingdings" panose="05000000000000000000" pitchFamily="2" charset="2"/>
              <a:buChar char="ü"/>
            </a:pPr>
            <a:r>
              <a:rPr lang="en-US" dirty="0"/>
              <a:t> STEPS: Generate clusters -&gt; explain the clusters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83" name="Picture 483">
            <a:extLst>
              <a:ext uri="{FF2B5EF4-FFF2-40B4-BE49-F238E27FC236}">
                <a16:creationId xmlns:a16="http://schemas.microsoft.com/office/drawing/2014/main" id="{1C6D832A-4A46-469D-853D-AC9163D0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677" y="3389056"/>
            <a:ext cx="6847117" cy="1609072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ED5EC01C-B438-4398-919E-A345C83EDA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CD1607-7D89-4C41-8E61-B7F26F5E130B}"/>
              </a:ext>
            </a:extLst>
          </p:cNvPr>
          <p:cNvSpPr/>
          <p:nvPr/>
        </p:nvSpPr>
        <p:spPr>
          <a:xfrm>
            <a:off x="6640496" y="4390870"/>
            <a:ext cx="772358" cy="266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608B61-3E85-4FA9-8B5C-791152EB9F05}"/>
              </a:ext>
            </a:extLst>
          </p:cNvPr>
          <p:cNvSpPr txBox="1"/>
          <p:nvPr/>
        </p:nvSpPr>
        <p:spPr>
          <a:xfrm>
            <a:off x="5868140" y="5037192"/>
            <a:ext cx="520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Pipeline of steps for explainable clustering</a:t>
            </a:r>
          </a:p>
        </p:txBody>
      </p:sp>
    </p:spTree>
    <p:extLst>
      <p:ext uri="{BB962C8B-B14F-4D97-AF65-F5344CB8AC3E}">
        <p14:creationId xmlns:p14="http://schemas.microsoft.com/office/powerpoint/2010/main" val="1353405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4C7C-E4DA-44E0-98BD-C7308BAA9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8E727-2E19-4385-BA3C-5EA7F5575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15231"/>
            <a:ext cx="10058400" cy="3853861"/>
          </a:xfrm>
        </p:spPr>
        <p:txBody>
          <a:bodyPr/>
          <a:lstStyle/>
          <a:p>
            <a:pPr marL="749808" lvl="1" indent="-457200"/>
            <a:r>
              <a:rPr lang="en-US" dirty="0"/>
              <a:t>We generated explainable clusters based on different models &amp; datasets: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6B226E5-008E-4856-9F42-BF9F510A66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638358"/>
              </p:ext>
            </p:extLst>
          </p:nvPr>
        </p:nvGraphicFramePr>
        <p:xfrm>
          <a:off x="1694648" y="3027860"/>
          <a:ext cx="8127999" cy="2026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16134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5257561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642156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Dataset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58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Sentiment analysis</a:t>
                      </a:r>
                    </a:p>
                    <a:p>
                      <a:r>
                        <a:rPr lang="en-US" dirty="0"/>
                        <a:t>(hate speech, customer reviews)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SVM, Gradient Boosting classifiers, </a:t>
                      </a:r>
                    </a:p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98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CIFAR, covid x-ray severity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VGG-16, </a:t>
                      </a:r>
                      <a:r>
                        <a:rPr lang="en-US" dirty="0" err="1"/>
                        <a:t>DenseNet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006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157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0427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4233B-8756-4A69-9FED-CCCA2D3A9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Shapely explanations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C738B7-4820-4C0E-84D7-58FED3C663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Global summary of features for Hate-speech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31CC4C2-C754-41D1-8058-8D87C01A6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48893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Explanation of a single instance for hate-speech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96D336B-F5A4-4ADC-8235-AD5D17249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7280" y="2441710"/>
            <a:ext cx="3892226" cy="40468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6D9008-C532-4BC3-9DC9-456B29340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541" y="2993375"/>
            <a:ext cx="6711853" cy="8712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E91FB0-F81E-446B-B14B-D68E881BEAA1}"/>
              </a:ext>
            </a:extLst>
          </p:cNvPr>
          <p:cNvSpPr txBox="1"/>
          <p:nvPr/>
        </p:nvSpPr>
        <p:spPr>
          <a:xfrm>
            <a:off x="6729274" y="3776500"/>
            <a:ext cx="48220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/>
              <a:t>niggas wear wigs more than bitches these days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prediction:  HATE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True label : HATE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2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D7E6-3DA5-4CB1-B2EA-BE24C6787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E1613-C981-4F7B-B415-6C296164E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555" y="2108201"/>
            <a:ext cx="10133125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342900" indent="-342900">
              <a:buFont typeface="Wingdings" panose="020F0502020204030204" pitchFamily="34" charset="0"/>
              <a:buChar char="ü"/>
            </a:pPr>
            <a:r>
              <a:rPr lang="en-US" dirty="0"/>
              <a:t>We cluster instances based on model explanations (shapely values).</a:t>
            </a:r>
          </a:p>
          <a:p>
            <a:pPr marL="342900" indent="-342900">
              <a:buFont typeface="Wingdings" panose="020F0502020204030204" pitchFamily="34" charset="0"/>
              <a:buChar char="ü"/>
            </a:pPr>
            <a:r>
              <a:rPr lang="en-US" dirty="0"/>
              <a:t>Instances within the cluster have similar explanations and key contributors to prediction.</a:t>
            </a:r>
          </a:p>
          <a:p>
            <a:pPr marL="342900" indent="-342900">
              <a:buFont typeface="Wingdings" panose="020F0502020204030204" pitchFamily="34" charset="0"/>
              <a:buChar char="ü"/>
            </a:pPr>
            <a:r>
              <a:rPr lang="en-US" dirty="0"/>
              <a:t>For example take a look at these clusters from sentiment analysis:</a:t>
            </a:r>
          </a:p>
          <a:p>
            <a:pPr marL="342900" indent="-342900">
              <a:buFont typeface="Wingdings" panose="020F0502020204030204" pitchFamily="34" charset="0"/>
              <a:buChar char="ü"/>
            </a:pPr>
            <a:r>
              <a:rPr lang="en-US" dirty="0">
                <a:hlinkClick r:id="rId2"/>
              </a:rPr>
              <a:t>https://chart-studio.plotly.com/~sahismiley11/38/#/</a:t>
            </a:r>
            <a:endParaRPr lang="en-US" dirty="0"/>
          </a:p>
          <a:p>
            <a:pPr marL="342900" indent="-342900">
              <a:buFont typeface="Wingdings" panose="020F0502020204030204" pitchFamily="34" charset="0"/>
              <a:buChar char="ü"/>
            </a:pPr>
            <a:r>
              <a:rPr lang="en-US" dirty="0"/>
              <a:t> Homogeneity score = 0.7, meaning 70% of the clusters are pure. This can be improved based on number of clusters and the model used.</a:t>
            </a:r>
          </a:p>
          <a:p>
            <a:pPr marL="342900" indent="-342900">
              <a:buFont typeface="Wingdings" panose="020F0502020204030204" pitchFamily="34" charset="0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7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DC48C-CB17-4AB0-9CD6-9B139F008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Cluster size and homogeneity</a:t>
            </a:r>
          </a:p>
        </p:txBody>
      </p:sp>
      <p:cxnSp>
        <p:nvCxnSpPr>
          <p:cNvPr id="28" name="Straight Connector 22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E8304-E976-4384-B4DA-37DBDD3B1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75367" cy="376089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No of clusters can be chosen based on homogeneity score and the number of instances per cluster a domain expert can effectively handle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Fig. shows homogeneity and completeness for clustering 500 instances from hate-speech analysis dataset.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Minimum required cluster size to have reasonable homogeneity score in this case: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9938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3" name="Straight Connector 4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37F44-6229-4AD8-B287-39B8A4024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/>
              <a:t>Application #1 : </a:t>
            </a:r>
            <a:br>
              <a:rPr lang="en-US" sz="3000"/>
            </a:br>
            <a:r>
              <a:rPr lang="en-US" sz="3000"/>
              <a:t>Smart annotation</a:t>
            </a:r>
          </a:p>
        </p:txBody>
      </p:sp>
      <p:pic>
        <p:nvPicPr>
          <p:cNvPr id="14" name="Picture 1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B32138D-E0F0-44D2-823D-30C0DF1CD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389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55" name="Straight Connector 47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42633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93D24D2-FDC0-45FC-B1BE-BABC70568A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59485" y="2407436"/>
            <a:ext cx="3690257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buFont typeface="Calibri" panose="020F0502020204030204" pitchFamily="34" charset="0"/>
              <a:buChar char="o"/>
            </a:pPr>
            <a:r>
              <a:rPr lang="en-US" sz="1600" dirty="0"/>
              <a:t>  Train a model based on a small amount of available data (say 50% of the dataset)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o"/>
            </a:pPr>
            <a:r>
              <a:rPr lang="en-US" sz="1600" dirty="0"/>
              <a:t>  Use model explanations to generate cluster unlabeled data pool into batches.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o"/>
            </a:pPr>
            <a:r>
              <a:rPr lang="en-US" sz="1600" dirty="0"/>
              <a:t>  This will group instances into homogenous batches which are easier to annotate.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o"/>
            </a:pPr>
            <a:r>
              <a:rPr lang="en-US" sz="1600" dirty="0"/>
              <a:t> Highlight top 1-5  key features</a:t>
            </a:r>
          </a:p>
          <a:p>
            <a:pPr>
              <a:lnSpc>
                <a:spcPct val="90000"/>
              </a:lnSpc>
              <a:buFont typeface="Calibri" panose="020F0502020204030204" pitchFamily="34" charset="0"/>
              <a:buChar char="o"/>
            </a:pPr>
            <a:r>
              <a:rPr lang="en-US" sz="1600" dirty="0"/>
              <a:t> Results in a </a:t>
            </a:r>
            <a:r>
              <a:rPr lang="en-US" sz="1600" b="1" dirty="0"/>
              <a:t>3x improvement </a:t>
            </a:r>
            <a:r>
              <a:rPr lang="en-US" sz="1600" dirty="0"/>
              <a:t>in annotation speed when compared to individual labelling.</a:t>
            </a:r>
          </a:p>
        </p:txBody>
      </p:sp>
      <p:sp>
        <p:nvSpPr>
          <p:cNvPr id="56" name="Rectangle 49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D523D-3754-458A-9232-E0445BE8BAE3}"/>
              </a:ext>
            </a:extLst>
          </p:cNvPr>
          <p:cNvSpPr txBox="1"/>
          <p:nvPr/>
        </p:nvSpPr>
        <p:spPr>
          <a:xfrm>
            <a:off x="560440" y="232259"/>
            <a:ext cx="5368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Snap shot from guided annotation tool</a:t>
            </a:r>
          </a:p>
        </p:txBody>
      </p:sp>
    </p:spTree>
    <p:extLst>
      <p:ext uri="{BB962C8B-B14F-4D97-AF65-F5344CB8AC3E}">
        <p14:creationId xmlns:p14="http://schemas.microsoft.com/office/powerpoint/2010/main" val="302352799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9EB45E-E4D2-4DCE-B9A6-76D2511C3B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0492C7-3D05-4252-9070-907F9CD94CF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888FA6-D30E-4A7B-B44D-38F479CF5C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528</Words>
  <Application>Microsoft Office PowerPoint</Application>
  <PresentationFormat>Widescreen</PresentationFormat>
  <Paragraphs>67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Franklin Gothic Book</vt:lpstr>
      <vt:lpstr>Wingdings</vt:lpstr>
      <vt:lpstr>1_RetrospectVTI</vt:lpstr>
      <vt:lpstr>Descriptive clustering:  assisting domain experts</vt:lpstr>
      <vt:lpstr>GOALS</vt:lpstr>
      <vt:lpstr>SHAPELY VALUES</vt:lpstr>
      <vt:lpstr>Clustering approach </vt:lpstr>
      <vt:lpstr>Models</vt:lpstr>
      <vt:lpstr>Shapely explanations</vt:lpstr>
      <vt:lpstr>Clustering approach</vt:lpstr>
      <vt:lpstr>Cluster size and homogeneity</vt:lpstr>
      <vt:lpstr>Application #1 :  Smart annotation</vt:lpstr>
      <vt:lpstr>PowerPoint Presentation</vt:lpstr>
      <vt:lpstr>Application #2 :  Explore prediction</vt:lpstr>
      <vt:lpstr>Future direction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 based on model explanations</dc:title>
  <dc:creator>Ravi, S.</dc:creator>
  <cp:lastModifiedBy>Ravi, S.</cp:lastModifiedBy>
  <cp:revision>36</cp:revision>
  <dcterms:created xsi:type="dcterms:W3CDTF">2020-11-13T09:51:25Z</dcterms:created>
  <dcterms:modified xsi:type="dcterms:W3CDTF">2020-11-13T12:33:19Z</dcterms:modified>
</cp:coreProperties>
</file>